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6" r:id="rId3"/>
    <p:sldId id="257" r:id="rId4"/>
    <p:sldId id="260" r:id="rId5"/>
    <p:sldId id="258" r:id="rId6"/>
    <p:sldId id="263" r:id="rId7"/>
    <p:sldId id="266" r:id="rId8"/>
    <p:sldId id="262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2.3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Jodendom en christendom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jodendom zich ontwikkelde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christendom ontstond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christendom de Romeinse staatsgodsdienst werd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aspecten: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ontwikkeling van het jodendom en het christendom als de eerste monotheïstische godsdiensten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jodendom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vroegste geschiedenis van het </a:t>
            </a:r>
            <a:r>
              <a:rPr lang="nl-NL" dirty="0">
                <a:solidFill>
                  <a:srgbClr val="FF0000"/>
                </a:solidFill>
              </a:rPr>
              <a:t>jodendom</a:t>
            </a:r>
            <a:r>
              <a:rPr lang="nl-NL" dirty="0"/>
              <a:t> staat in de </a:t>
            </a:r>
            <a:r>
              <a:rPr lang="nl-NL" dirty="0">
                <a:solidFill>
                  <a:srgbClr val="FF0000"/>
                </a:solidFill>
              </a:rPr>
              <a:t>Tenach</a:t>
            </a:r>
            <a:r>
              <a:rPr lang="nl-NL" dirty="0"/>
              <a:t> en in de </a:t>
            </a:r>
            <a:r>
              <a:rPr lang="nl-NL" dirty="0">
                <a:solidFill>
                  <a:srgbClr val="FF0000"/>
                </a:solidFill>
              </a:rPr>
              <a:t>Bijbel</a:t>
            </a:r>
            <a:r>
              <a:rPr lang="nl-NL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tempel in Jeruzalem was het centrum van het </a:t>
            </a:r>
            <a:r>
              <a:rPr lang="nl-NL" dirty="0">
                <a:solidFill>
                  <a:srgbClr val="FF0000"/>
                </a:solidFill>
              </a:rPr>
              <a:t>monotheïstische </a:t>
            </a:r>
            <a:r>
              <a:rPr lang="nl-NL" dirty="0">
                <a:solidFill>
                  <a:schemeClr val="tx1"/>
                </a:solidFill>
              </a:rPr>
              <a:t>jodendom</a:t>
            </a:r>
            <a:r>
              <a:rPr lang="nl-NL" dirty="0"/>
              <a:t>. Op andere plaatsen kwamen de joden bijeen in </a:t>
            </a:r>
            <a:r>
              <a:rPr lang="nl-NL" dirty="0">
                <a:solidFill>
                  <a:srgbClr val="FF0000"/>
                </a:solidFill>
              </a:rPr>
              <a:t>synagogen</a:t>
            </a:r>
            <a:r>
              <a:rPr lang="nl-NL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joden geloofden in de </a:t>
            </a:r>
            <a:r>
              <a:rPr lang="nl-NL" dirty="0">
                <a:solidFill>
                  <a:srgbClr val="FF0000"/>
                </a:solidFill>
              </a:rPr>
              <a:t>Messias</a:t>
            </a:r>
            <a:r>
              <a:rPr lang="nl-NL" dirty="0"/>
              <a:t> die hun koninkrijk zou herstellen.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Vanaf 66 n.C. sloegen de Romeinen opstanden in Jeruzalem neer, joden mochten niet meer in de stad verblijven. Hierdoor verspreidden de joden zich over het Romeinse rijk en daarbuiten.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85CD0FD-2AA1-46A3-ABB3-A13526E8A03E}"/>
              </a:ext>
            </a:extLst>
          </p:cNvPr>
          <p:cNvSpPr txBox="1"/>
          <p:nvPr/>
        </p:nvSpPr>
        <p:spPr>
          <a:xfrm>
            <a:off x="11193517" y="2534954"/>
            <a:ext cx="7663971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jodendom: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godsdienst van de joden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Tenach: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heilig boek van de joden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Bijbel: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heilig boek van de christenen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monotheïstisch: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met één god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synagoge: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joods gebedshuis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Messias: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(Christus) verlosser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het christendom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Rond 30 n.C. werd Jezus gekruisigd, hij was een joodse </a:t>
            </a:r>
            <a:r>
              <a:rPr lang="nl-NL" dirty="0">
                <a:solidFill>
                  <a:srgbClr val="FF0000"/>
                </a:solidFill>
              </a:rPr>
              <a:t>prediker</a:t>
            </a:r>
            <a:r>
              <a:rPr lang="nl-NL" dirty="0">
                <a:solidFill>
                  <a:schemeClr val="tx1"/>
                </a:solidFill>
              </a:rPr>
              <a:t>: persoon die een geloof bekendmaakt</a:t>
            </a:r>
            <a:r>
              <a:rPr lang="nl-NL" dirty="0"/>
              <a:t>. Volgens zijn volgeling Paulus was Jezus de Christus, de Messias. Alle mensen konden zich aansluiten bij het </a:t>
            </a:r>
            <a:r>
              <a:rPr lang="nl-NL" dirty="0" err="1"/>
              <a:t>mono-theïstische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christendom</a:t>
            </a:r>
            <a:r>
              <a:rPr lang="nl-NL" dirty="0">
                <a:solidFill>
                  <a:schemeClr val="tx1"/>
                </a:solidFill>
              </a:rPr>
              <a:t>: de godsdienst van de christenen.</a:t>
            </a: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Vanaf 52 n.C. reisde Paulus door Syrië, Anatolië en Griekenland. Mensen werden tot het christendom </a:t>
            </a:r>
            <a:r>
              <a:rPr lang="nl-NL" dirty="0">
                <a:solidFill>
                  <a:srgbClr val="FF0000"/>
                </a:solidFill>
              </a:rPr>
              <a:t>bekeerd</a:t>
            </a:r>
            <a:r>
              <a:rPr lang="nl-NL" dirty="0">
                <a:solidFill>
                  <a:schemeClr val="tx1"/>
                </a:solidFill>
              </a:rPr>
              <a:t>: iemand een andere godsdienst aan laten nemen. Jezus zou de mensen verlossen van alle zonden. Het uitzicht op een beter leven in het hiernamaals maakte het christendom populair.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persoon, gebouw, grond, buiten&#10;&#10;Beschrijving is gegenereerd met zeer hoge betrouwbaarheid">
            <a:extLst>
              <a:ext uri="{FF2B5EF4-FFF2-40B4-BE49-F238E27FC236}">
                <a16:creationId xmlns:a16="http://schemas.microsoft.com/office/drawing/2014/main" id="{E2EA514D-DB2F-482F-B972-51D408B1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69" y="2513191"/>
            <a:ext cx="8310699" cy="5385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christendom wordt staatsgodsdienst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9316287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Christenen weigerden de Romeinse staatsgoden en de keizer te vereren en wezen de Romeinse </a:t>
            </a:r>
            <a:r>
              <a:rPr lang="nl-NL" dirty="0">
                <a:solidFill>
                  <a:srgbClr val="FF0000"/>
                </a:solidFill>
              </a:rPr>
              <a:t>waarden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normen</a:t>
            </a:r>
            <a:r>
              <a:rPr lang="nl-NL" dirty="0"/>
              <a:t> af. Daardoor werd het christendom verboden. Sommige christenen werden </a:t>
            </a:r>
            <a:r>
              <a:rPr lang="nl-NL" dirty="0">
                <a:solidFill>
                  <a:srgbClr val="FF0000"/>
                </a:solidFill>
              </a:rPr>
              <a:t>martelaar</a:t>
            </a:r>
            <a:r>
              <a:rPr lang="nl-NL" dirty="0"/>
              <a:t>: iemand die sterft voor zijn geloof.</a:t>
            </a:r>
          </a:p>
          <a:p>
            <a:pPr marL="0" lvl="0" indent="0">
              <a:buNone/>
            </a:pPr>
            <a:r>
              <a:rPr lang="nl-NL" dirty="0"/>
              <a:t>Ondanks de vervolgingen bleef het christendom groeien: </a:t>
            </a:r>
          </a:p>
          <a:p>
            <a:r>
              <a:rPr lang="nl-NL" dirty="0"/>
              <a:t>In 313 gaf keizer Constantijn de christenen </a:t>
            </a:r>
            <a:r>
              <a:rPr lang="nl-NL" dirty="0">
                <a:solidFill>
                  <a:srgbClr val="FF0000"/>
                </a:solidFill>
              </a:rPr>
              <a:t>godsdienstvrijheid</a:t>
            </a:r>
            <a:r>
              <a:rPr lang="nl-NL" dirty="0"/>
              <a:t>. Nadat hij zelf christen werd, bevoordeelde hij het christendom.</a:t>
            </a:r>
          </a:p>
          <a:p>
            <a:r>
              <a:rPr lang="nl-NL" dirty="0"/>
              <a:t>In 380 maakte keizer Theodosius van het christendom de Romeinse </a:t>
            </a:r>
            <a:r>
              <a:rPr lang="nl-NL" dirty="0">
                <a:solidFill>
                  <a:srgbClr val="FF0000"/>
                </a:solidFill>
              </a:rPr>
              <a:t>staatsgodsdienst</a:t>
            </a:r>
            <a:r>
              <a:rPr lang="nl-NL" dirty="0"/>
              <a:t>.</a:t>
            </a:r>
          </a:p>
          <a:p>
            <a:r>
              <a:rPr lang="nl-NL" dirty="0"/>
              <a:t>In 392 werden andere godsdiensten verboden, met uitzondering van het jodendom.</a:t>
            </a:r>
          </a:p>
          <a:p>
            <a:pPr marL="0" lv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F926B0-6DA1-4C63-B498-A65D257FE4E1}"/>
              </a:ext>
            </a:extLst>
          </p:cNvPr>
          <p:cNvSpPr txBox="1"/>
          <p:nvPr/>
        </p:nvSpPr>
        <p:spPr>
          <a:xfrm>
            <a:off x="11193517" y="2534954"/>
            <a:ext cx="7663971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waarde: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wat mensen belangrijk</a:t>
            </a:r>
          </a:p>
          <a:p>
            <a:pPr marL="441325"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vinden</a:t>
            </a: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norm: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wat mensen gewoon</a:t>
            </a:r>
          </a:p>
          <a:p>
            <a:pPr marL="441325"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(normaal) vinden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godsdienstvrijheid: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recht om openlijk een godsdienst aan te hangen</a:t>
            </a: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lvl="0" indent="-50259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staatsgodsdienst: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geloof waarvan bestuurders en ambtenaren aanhanger moeten zijn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Romeinen sloten tempels of bouwden ze om tot een </a:t>
            </a:r>
            <a:r>
              <a:rPr lang="nl-NL" dirty="0">
                <a:solidFill>
                  <a:srgbClr val="FF0000"/>
                </a:solidFill>
              </a:rPr>
              <a:t>kerk</a:t>
            </a:r>
            <a:r>
              <a:rPr lang="nl-NL" dirty="0"/>
              <a:t>: 1 christelijk gebedshuis, </a:t>
            </a:r>
            <a:br>
              <a:rPr lang="nl-NL" dirty="0"/>
            </a:br>
            <a:r>
              <a:rPr lang="nl-NL" dirty="0"/>
              <a:t>2 organisatie van christenen.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geloofsleer werd vastgelegd: de </a:t>
            </a:r>
            <a:r>
              <a:rPr lang="nl-NL" dirty="0" err="1"/>
              <a:t>levens-beschrijvingen</a:t>
            </a:r>
            <a:r>
              <a:rPr lang="nl-NL" dirty="0"/>
              <a:t> van Jezus en de brieven van Paulus werden als tweede deel aan de Bijbel toegevoegd.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ontwikkeling van het jodendom en het christendom als de eerste monotheïstische godsdiensten is een </a:t>
            </a:r>
            <a:r>
              <a:rPr lang="nl-NL" b="1" dirty="0"/>
              <a:t>kenmerkend aspect </a:t>
            </a:r>
            <a:r>
              <a:rPr lang="nl-NL" dirty="0"/>
              <a:t>van de tijd van Grieken en Romeinen.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4" name="Afbeelding 3" descr="Afbeelding met gebouw, binnen, muur, grond&#10;&#10;Beschrijving is gegenereerd met zeer hoge betrouwbaarheid">
            <a:extLst>
              <a:ext uri="{FF2B5EF4-FFF2-40B4-BE49-F238E27FC236}">
                <a16:creationId xmlns:a16="http://schemas.microsoft.com/office/drawing/2014/main" id="{642D89B7-D3EB-43BF-9F3E-7CAAA6C02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06" y="2513191"/>
            <a:ext cx="8079584" cy="555875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3B23733-B065-4DE3-860D-2BF56C029A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Het christendom wordt staatsgodsdienst 2/2</a:t>
            </a:r>
          </a:p>
        </p:txBody>
      </p:sp>
    </p:spTree>
    <p:extLst>
      <p:ext uri="{BB962C8B-B14F-4D97-AF65-F5344CB8AC3E}">
        <p14:creationId xmlns:p14="http://schemas.microsoft.com/office/powerpoint/2010/main" val="342694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‘Het visioen van het kruis’ tussen twee pausen</a:t>
            </a:r>
            <a:br>
              <a:rPr lang="nl-NL" dirty="0"/>
            </a:br>
            <a:r>
              <a:rPr lang="nl-NL" dirty="0"/>
              <a:t>(wandschildering van </a:t>
            </a:r>
            <a:r>
              <a:rPr lang="nl-NL" dirty="0" err="1"/>
              <a:t>Raphaël</a:t>
            </a:r>
            <a:r>
              <a:rPr lang="nl-NL" dirty="0"/>
              <a:t>, Rome 1524)</a:t>
            </a:r>
          </a:p>
        </p:txBody>
      </p:sp>
      <p:pic>
        <p:nvPicPr>
          <p:cNvPr id="4" name="Afbeelding 3" descr="Afbeelding met muur, binnen&#10;&#10;Beschrijving is gegenereerd met hoge betrouwbaarheid">
            <a:extLst>
              <a:ext uri="{FF2B5EF4-FFF2-40B4-BE49-F238E27FC236}">
                <a16:creationId xmlns:a16="http://schemas.microsoft.com/office/drawing/2014/main" id="{067CFCAD-C940-4227-B126-F5295FBF8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7" y="2948153"/>
            <a:ext cx="14251794" cy="7114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766</TotalTime>
  <Words>502</Words>
  <Application>Microsoft Office PowerPoint</Application>
  <PresentationFormat>Aangepast</PresentationFormat>
  <Paragraphs>61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1 sectie start en eindslide + inhoud</vt:lpstr>
      <vt:lpstr>Havo  Paragraaf 2.3  Jodendom en christendom</vt:lpstr>
      <vt:lpstr>In deze presentatie leer je:</vt:lpstr>
      <vt:lpstr>Het jodendom</vt:lpstr>
      <vt:lpstr>Het ontstaan van het christendom</vt:lpstr>
      <vt:lpstr>Het christendom wordt staatsgodsdienst 1/2</vt:lpstr>
      <vt:lpstr>Het christendom wordt staatsgodsdienst 2/2</vt:lpstr>
      <vt:lpstr>‘Het visioen van het kruis’ tussen twee pausen (wandschildering van Raphaël, Rome 1524)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74</cp:revision>
  <dcterms:created xsi:type="dcterms:W3CDTF">2018-10-10T07:56:58Z</dcterms:created>
  <dcterms:modified xsi:type="dcterms:W3CDTF">2021-10-21T08:13:02Z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